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394" r:id="rId3"/>
    <p:sldId id="470" r:id="rId4"/>
    <p:sldId id="469" r:id="rId5"/>
    <p:sldId id="495" r:id="rId6"/>
    <p:sldId id="525" r:id="rId7"/>
    <p:sldId id="526" r:id="rId8"/>
    <p:sldId id="488" r:id="rId9"/>
    <p:sldId id="423" r:id="rId10"/>
    <p:sldId id="424" r:id="rId11"/>
    <p:sldId id="498" r:id="rId12"/>
    <p:sldId id="494" r:id="rId13"/>
    <p:sldId id="490" r:id="rId14"/>
    <p:sldId id="496" r:id="rId15"/>
    <p:sldId id="501" r:id="rId16"/>
    <p:sldId id="497" r:id="rId17"/>
    <p:sldId id="471" r:id="rId18"/>
    <p:sldId id="472" r:id="rId19"/>
    <p:sldId id="400" r:id="rId20"/>
    <p:sldId id="524" r:id="rId21"/>
    <p:sldId id="508" r:id="rId22"/>
    <p:sldId id="401" r:id="rId23"/>
    <p:sldId id="447" r:id="rId24"/>
    <p:sldId id="422" r:id="rId25"/>
    <p:sldId id="473" r:id="rId26"/>
    <p:sldId id="491" r:id="rId27"/>
    <p:sldId id="474" r:id="rId28"/>
    <p:sldId id="475" r:id="rId29"/>
    <p:sldId id="476" r:id="rId30"/>
    <p:sldId id="480" r:id="rId31"/>
    <p:sldId id="479" r:id="rId32"/>
    <p:sldId id="481" r:id="rId33"/>
    <p:sldId id="477" r:id="rId34"/>
    <p:sldId id="482" r:id="rId35"/>
    <p:sldId id="478" r:id="rId36"/>
    <p:sldId id="483" r:id="rId37"/>
    <p:sldId id="504" r:id="rId38"/>
    <p:sldId id="425" r:id="rId39"/>
    <p:sldId id="505" r:id="rId40"/>
    <p:sldId id="506" r:id="rId41"/>
    <p:sldId id="507" r:id="rId42"/>
    <p:sldId id="426" r:id="rId43"/>
    <p:sldId id="499" r:id="rId44"/>
    <p:sldId id="503" r:id="rId45"/>
    <p:sldId id="502" r:id="rId46"/>
    <p:sldId id="500" r:id="rId47"/>
    <p:sldId id="484" r:id="rId48"/>
    <p:sldId id="510" r:id="rId49"/>
    <p:sldId id="509" r:id="rId50"/>
    <p:sldId id="485" r:id="rId51"/>
    <p:sldId id="511" r:id="rId52"/>
    <p:sldId id="486" r:id="rId53"/>
    <p:sldId id="512" r:id="rId54"/>
    <p:sldId id="487" r:id="rId55"/>
    <p:sldId id="513" r:id="rId56"/>
    <p:sldId id="514" r:id="rId57"/>
    <p:sldId id="519" r:id="rId58"/>
    <p:sldId id="515" r:id="rId59"/>
    <p:sldId id="516" r:id="rId60"/>
    <p:sldId id="518" r:id="rId61"/>
    <p:sldId id="520" r:id="rId62"/>
    <p:sldId id="517" r:id="rId63"/>
    <p:sldId id="521" r:id="rId64"/>
    <p:sldId id="522" r:id="rId65"/>
    <p:sldId id="449" r:id="rId66"/>
    <p:sldId id="462" r:id="rId67"/>
    <p:sldId id="463" r:id="rId68"/>
    <p:sldId id="523" r:id="rId69"/>
    <p:sldId id="464" r:id="rId70"/>
    <p:sldId id="467" r:id="rId71"/>
    <p:sldId id="468" r:id="rId72"/>
    <p:sldId id="286" r:id="rId7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4"/>
    <a:srgbClr val="F71300"/>
    <a:srgbClr val="D3F1F8"/>
    <a:srgbClr val="70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0FFA3-2D2D-FD41-A7C7-05B1CFDA2D44}" v="287" dt="2019-12-31T13:18:28.35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9DE"/>
          </a:solidFill>
        </a:fill>
      </a:tcStyle>
    </a:wholeTbl>
    <a:band2H>
      <a:tcTxStyle/>
      <a:tcStyle>
        <a:tcBdr/>
        <a:fill>
          <a:solidFill>
            <a:srgbClr val="EBF4E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6F2"/>
          </a:solidFill>
        </a:fill>
      </a:tcStyle>
    </a:wholeTbl>
    <a:band2H>
      <a:tcTxStyle/>
      <a:tcStyle>
        <a:tcBdr/>
        <a:fill>
          <a:solidFill>
            <a:srgbClr val="E7F3F9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2ED"/>
          </a:solidFill>
        </a:fill>
      </a:tcStyle>
    </a:wholeTbl>
    <a:band2H>
      <a:tcTxStyle/>
      <a:tcStyle>
        <a:tcBdr/>
        <a:fill>
          <a:solidFill>
            <a:srgbClr val="E6F1F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28"/>
    <p:restoredTop sz="82992"/>
  </p:normalViewPr>
  <p:slideViewPr>
    <p:cSldViewPr snapToGrid="0" snapToObjects="1">
      <p:cViewPr varScale="1">
        <p:scale>
          <a:sx n="124" d="100"/>
          <a:sy n="124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6T13:01:58.5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2063 157,'-51'0,"0"0,-5-1,1 2,-42 17,45-11,2 3,-33 30,9-12,14-3,-3 3,12-5,-2 1,-26 9,-2 2,15-4,3 1,1 4,4-2,-22 12,22-9,2 0,-7 7,10-2,1 1,-16 16,37-17,1 1,-5-6,0 0,-10 33,-3 11,17-22,-4 22,7 3,-4 1,10 7,6-10,-8 1,21-8,-10 5,13 14,0-29,0 32,7-18,7 9,7-2,11-15,-5-6,4 1,2 6,-7-15,4-2,-7-14,-1-2,0-7,-1-5,0-1,-1-1,0-3,7 4,-5 0,9-3,-3 3,0 1,3-4,-9 2,9-3,-9-2,3 1,1-5,-5 2,5-2,-7 0,1 2,0-2,6 5,-5-1,11 7,-4-4,14 12,-6-5,12 1,-4 5,-2-5,6 0,-12-3,10-4,-12-7,5 4,0-8,-4 3,4-5,-7 0,1 0,0-1,6-3,-5 2,12-2,-5 4,6 1,1 5,17 17,-19-7,20 19,-15-8,2 8,12 1,-13-2,13 1,-11-6,3-1,0-2,-8-17,6 9,-8-11,8 1,-5-2,4-4,1-1,-5 0,4 0,1-5,-5 3,12-9,-5 10,24-9,-20 9,19-10,-15 10,1-9,15 10,-15-10,6 4,-7-6,-9 0,6 0,-5 0,0 0,-2 0,-8 0,0-6,1 0,7-12,-4-8,12-1,-11-10,11 4,6-15,-16 15,21-21,-23 21,9-18,-3 5,-5-6,-1 7,-5-6,4 6,-18 2,11-7,-12 7,0-7,1-7,-9 8,3-13,-7 5,0-16,-6 7,0-7,-6 1,-1 5,-6-5,0-1,0 7,0-7,-7-9,0 21,-14-36,1 36,-7-21,0 9,0-1,5-9,-3 8,4-5,-6 5,6 1,3 23,1 1,1-13,-5 4,-2 0,1-13,0 21,1 0,-1-16,-15-3,9 5,-11-2,-2-13,2 13,-6 0,5 5,-10 9,10-4,-10 5,4 7,-5 1,0 5,1 7,-1-5,-5 5,5 0,-11-5,5 11,-7-6,-1 1,1 4,18 6,0 1,-17-2,13 4,1 1,-10-3,-21-7,13 1,-5-1,15 2,-6-1,14 2,1 0,2 6,5-3,-7 7,1 2,6 2,-5 9,11-4,-4 5,12 0,-4 0,9 0,-3 0,5 0,4 0,3 0,3 0,2 0,3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sqlite-vs-mysql-vs-postgresql-a-comparison-of-relational-database-management-system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7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Strong Open Source community, 1500 contributors and 10000+ members. Millions of downloads per year. </a:t>
            </a:r>
          </a:p>
        </p:txBody>
      </p:sp>
    </p:spTree>
    <p:extLst>
      <p:ext uri="{BB962C8B-B14F-4D97-AF65-F5344CB8AC3E}">
        <p14:creationId xmlns:p14="http://schemas.microsoft.com/office/powerpoint/2010/main" val="328779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GB" sz="1200" b="1" i="0" dirty="0">
                <a:effectLst/>
                <a:latin typeface="+mj-lt"/>
                <a:ea typeface="+mj-ea"/>
                <a:cs typeface="+mj-cs"/>
                <a:sym typeface="Calibri"/>
              </a:rPr>
              <a:t>Reliability, Disaster Recovery: </a:t>
            </a:r>
            <a:r>
              <a:rPr lang="en-GB" sz="1200" b="0" i="0" dirty="0">
                <a:effectLst/>
                <a:latin typeface="+mj-lt"/>
                <a:ea typeface="+mj-ea"/>
                <a:cs typeface="+mj-cs"/>
                <a:sym typeface="Calibri"/>
              </a:rPr>
              <a:t>Replication, Point-in-time-recovery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8973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https://www.digitalocean.com/community/tutorials/sqlite-vs-mysql-vs-postgresql-a-comparison-of-relational-database-management-systems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is imperative :</a:t>
            </a:r>
            <a:r>
              <a:rPr lang="en-GB" sz="1200" b="0" i="0" dirty="0">
                <a:effectLst/>
                <a:latin typeface="+mj-lt"/>
                <a:ea typeface="+mj-ea"/>
                <a:cs typeface="+mj-cs"/>
                <a:sym typeface="Calibri"/>
              </a:rPr>
              <a:t>If the project requires the fastest read operations possible, PostgreSQL may not be the best choice.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dirty="0">
                <a:effectLst/>
                <a:latin typeface="+mj-lt"/>
                <a:ea typeface="+mj-ea"/>
                <a:cs typeface="+mj-cs"/>
                <a:sym typeface="Calibri"/>
              </a:rPr>
              <a:t>Simple setups</a:t>
            </a:r>
            <a:r>
              <a:rPr lang="en-GB" sz="1200" b="0" i="0" dirty="0">
                <a:effectLst/>
                <a:latin typeface="+mj-lt"/>
                <a:ea typeface="+mj-ea"/>
                <a:cs typeface="+mj-cs"/>
                <a:sym typeface="Calibri"/>
              </a:rPr>
              <a:t>: Because of its large feature set, Postgres can be overkill for simple database setups.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9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68684" y="4604396"/>
            <a:ext cx="4521034" cy="8427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 cap="all"/>
            </a:lvl1pPr>
            <a:lvl2pPr marL="0" indent="457200">
              <a:buSzTx/>
              <a:buNone/>
              <a:defRPr sz="2400" cap="all"/>
            </a:lvl2pPr>
            <a:lvl3pPr marL="0" indent="914400">
              <a:buSzTx/>
              <a:buNone/>
              <a:defRPr sz="2400" cap="all"/>
            </a:lvl3pPr>
            <a:lvl4pPr marL="0" indent="1371600">
              <a:buSzTx/>
              <a:buNone/>
              <a:defRPr sz="2400" cap="all"/>
            </a:lvl4pPr>
            <a:lvl5pPr marL="0" indent="1828800">
              <a:buSzTx/>
              <a:buNone/>
              <a:defRPr sz="24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68684" y="3538846"/>
            <a:ext cx="4980885" cy="901164"/>
          </a:xfrm>
          <a:prstGeom prst="rect">
            <a:avLst/>
          </a:prstGeom>
          <a:ln w="57150">
            <a:solidFill>
              <a:srgbClr val="000000"/>
            </a:solidFill>
            <a:miter lim="800000"/>
          </a:ln>
        </p:spPr>
        <p:txBody>
          <a:bodyPr lIns="72000" tIns="72000" rIns="72000" bIns="72000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1630421" y="3217601"/>
            <a:ext cx="9873551" cy="801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1415" y="6316817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47185" y="6296023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200" y="6396448"/>
            <a:ext cx="231140" cy="231141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- High titl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20952" y="789194"/>
            <a:ext cx="9873551" cy="80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90550" marR="0" indent="-1333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1074419" marR="0" indent="-1600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549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20066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24638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9210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33782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3835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8.png"/><Relationship Id="rId4" Type="http://schemas.openxmlformats.org/officeDocument/2006/relationships/image" Target="../media/image24.tiff"/><Relationship Id="rId9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abou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ounakbanik/the-movies-dataset#movies_metadata.csv" TargetMode="External"/><Relationship Id="rId2" Type="http://schemas.openxmlformats.org/officeDocument/2006/relationships/hyperlink" Target="https://www.imdb.com/search/nam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meazer@linkit.nl" TargetMode="External"/><Relationship Id="rId2" Type="http://schemas.openxmlformats.org/officeDocument/2006/relationships/hyperlink" Target="mailto:dana@linkit.n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ycopg/psycopg2" TargetMode="External"/><Relationship Id="rId2" Type="http://schemas.openxmlformats.org/officeDocument/2006/relationships/hyperlink" Target="http://initd.org/psycopg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native.com/python-postgresql-tutorial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Dzvezdana/introduction-to-pymongo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9.1/sql-createfunction.html" TargetMode="External"/><Relationship Id="rId7" Type="http://schemas.openxmlformats.org/officeDocument/2006/relationships/image" Target="../media/image41.tiff"/><Relationship Id="rId2" Type="http://schemas.openxmlformats.org/officeDocument/2006/relationships/hyperlink" Target="https://www.postgresql.org/docs/10/tutorial-inheritanc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ql-cheat-sheet-for-interviews-6e5981fa797b" TargetMode="External"/><Relationship Id="rId5" Type="http://schemas.openxmlformats.org/officeDocument/2006/relationships/hyperlink" Target="https://medium.com/timescale/why-sql-beating-nosql-what-this-means-for-future-of-data-time-series-database-348b777b847a" TargetMode="External"/><Relationship Id="rId4" Type="http://schemas.openxmlformats.org/officeDocument/2006/relationships/hyperlink" Target="https://towardsdatascience.com/5-mistakes-when-writing-sql-queries-b34ce31fcbe4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EAD527-8322-9547-9B49-ACB7DD111406}"/>
              </a:ext>
            </a:extLst>
          </p:cNvPr>
          <p:cNvSpPr txBox="1"/>
          <p:nvPr/>
        </p:nvSpPr>
        <p:spPr>
          <a:xfrm>
            <a:off x="1072444" y="3196279"/>
            <a:ext cx="6107289" cy="2185212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Introduction to </a:t>
            </a:r>
            <a:b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</a:b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SQL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 &amp;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Constantia" panose="02030602050306030303" pitchFamily="18" charset="0"/>
                <a:cs typeface="Arial" panose="020B0604020202020204" pitchFamily="34" charset="0"/>
              </a:rPr>
              <a:t>PostgreSQL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44589-3BAF-A64E-97ED-DC17EB30EEDF}"/>
              </a:ext>
            </a:extLst>
          </p:cNvPr>
          <p:cNvSpPr txBox="1"/>
          <p:nvPr/>
        </p:nvSpPr>
        <p:spPr>
          <a:xfrm>
            <a:off x="1072444" y="5466604"/>
            <a:ext cx="209973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rPr>
              <a:t>Dana Arsovska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Meazer Moti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4AFFF-4A9B-6A40-ADB7-4BBB30E0A877}"/>
              </a:ext>
            </a:extLst>
          </p:cNvPr>
          <p:cNvSpPr txBox="1"/>
          <p:nvPr/>
        </p:nvSpPr>
        <p:spPr>
          <a:xfrm>
            <a:off x="8923867" y="6112933"/>
            <a:ext cx="20997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February 24</a:t>
            </a:r>
            <a:r>
              <a:rPr lang="en-US" baseline="30000" dirty="0"/>
              <a:t>th</a:t>
            </a:r>
            <a:r>
              <a:rPr lang="en-US" dirty="0"/>
              <a:t>, 2020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E86A-AEB9-FF4B-B482-BCAEE5B6A20B}"/>
              </a:ext>
            </a:extLst>
          </p:cNvPr>
          <p:cNvSpPr txBox="1"/>
          <p:nvPr/>
        </p:nvSpPr>
        <p:spPr>
          <a:xfrm>
            <a:off x="4916311" y="5557116"/>
            <a:ext cx="3796888" cy="70788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… in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FED53-6BB9-5041-B223-49ED09F5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08" y="5455818"/>
            <a:ext cx="1076325" cy="10007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7E39B-8288-8041-9C32-618C09ED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66" y="3818102"/>
            <a:ext cx="982433" cy="10135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75588"/>
              </p:ext>
            </p:extLst>
          </p:nvPr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62551" y="4515881"/>
            <a:ext cx="5679879" cy="801188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RECORDS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to follow </a:t>
            </a:r>
            <a:b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SCHEMA!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B180D49-5FBF-7A4D-9AD4-38F2A52732CE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748242" y="2702166"/>
            <a:ext cx="2594958" cy="183366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AFD538-F200-8342-8F50-BD92B3A6FADC}"/>
              </a:ext>
            </a:extLst>
          </p:cNvPr>
          <p:cNvCxnSpPr/>
          <p:nvPr/>
        </p:nvCxnSpPr>
        <p:spPr>
          <a:xfrm>
            <a:off x="1117603" y="2321518"/>
            <a:ext cx="62088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</p:spTree>
    <p:extLst>
      <p:ext uri="{BB962C8B-B14F-4D97-AF65-F5344CB8AC3E}">
        <p14:creationId xmlns:p14="http://schemas.microsoft.com/office/powerpoint/2010/main" val="27259173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/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685162" y="4422712"/>
            <a:ext cx="4456756" cy="469478"/>
          </a:xfrm>
          <a:prstGeom prst="rect">
            <a:avLst/>
          </a:prstGeom>
          <a:ln w="28575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Normalization</a:t>
            </a:r>
          </a:p>
          <a:p>
            <a:pPr algn="ctr"/>
            <a:endParaRPr 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C073C-539A-8643-8588-383AC6996399}"/>
              </a:ext>
            </a:extLst>
          </p:cNvPr>
          <p:cNvSpPr txBox="1"/>
          <p:nvPr/>
        </p:nvSpPr>
        <p:spPr>
          <a:xfrm>
            <a:off x="7440458" y="5208872"/>
            <a:ext cx="33945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Eliminating redundant data.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Improving data integrity.</a:t>
            </a: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7055443A-D604-2740-8CDC-339CCBE5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02270">
            <a:off x="5842037" y="4499941"/>
            <a:ext cx="1419229" cy="16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06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9"/>
            <a:ext cx="10140559" cy="434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RDBMSs are designed to store data in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compliant way (all or nothing)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49D62-927D-224F-B374-1F0DD3CA8805}"/>
              </a:ext>
            </a:extLst>
          </p:cNvPr>
          <p:cNvSpPr/>
          <p:nvPr/>
        </p:nvSpPr>
        <p:spPr>
          <a:xfrm>
            <a:off x="810371" y="4440578"/>
            <a:ext cx="10763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write transactions? Using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is a Structured Query Language designed for manipulating data inside a RDBMS.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4815B7-4D9F-5B42-A494-33481EEF878D}"/>
              </a:ext>
            </a:extLst>
          </p:cNvPr>
          <p:cNvGrpSpPr/>
          <p:nvPr/>
        </p:nvGrpSpPr>
        <p:grpSpPr>
          <a:xfrm>
            <a:off x="2339977" y="2480193"/>
            <a:ext cx="6699315" cy="1754326"/>
            <a:chOff x="2127035" y="2317355"/>
            <a:chExt cx="6699315" cy="17543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8113A0-3F2C-5048-A38E-EE77BBAD2E4F}"/>
                </a:ext>
              </a:extLst>
            </p:cNvPr>
            <p:cNvSpPr/>
            <p:nvPr/>
          </p:nvSpPr>
          <p:spPr>
            <a:xfrm>
              <a:off x="7102253" y="2899785"/>
              <a:ext cx="17240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Transaction</a:t>
              </a:r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A7BBCA-7118-594D-8DAA-A18A35C91F15}"/>
                </a:ext>
              </a:extLst>
            </p:cNvPr>
            <p:cNvGrpSpPr/>
            <p:nvPr/>
          </p:nvGrpSpPr>
          <p:grpSpPr>
            <a:xfrm>
              <a:off x="2127035" y="2317355"/>
              <a:ext cx="5334615" cy="1754326"/>
              <a:chOff x="2127035" y="2317355"/>
              <a:chExt cx="5334615" cy="175432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0AE06-4C9D-874A-AA21-98998C55DBA4}"/>
                  </a:ext>
                </a:extLst>
              </p:cNvPr>
              <p:cNvSpPr/>
              <p:nvPr/>
            </p:nvSpPr>
            <p:spPr>
              <a:xfrm>
                <a:off x="3787033" y="2317355"/>
                <a:ext cx="3674617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BEGIN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SELECT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INSERT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UPDATE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DELETE SOME DATA…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</a:p>
            </p:txBody>
          </p:sp>
          <p:sp>
            <p:nvSpPr>
              <p:cNvPr id="3" name="Right Brace 2">
                <a:extLst>
                  <a:ext uri="{FF2B5EF4-FFF2-40B4-BE49-F238E27FC236}">
                    <a16:creationId xmlns:a16="http://schemas.microsoft.com/office/drawing/2014/main" id="{DCE84782-D733-DF45-8DCB-18BC097748E8}"/>
                  </a:ext>
                </a:extLst>
              </p:cNvPr>
              <p:cNvSpPr/>
              <p:nvPr/>
            </p:nvSpPr>
            <p:spPr>
              <a:xfrm>
                <a:off x="6651316" y="2417523"/>
                <a:ext cx="450937" cy="1565754"/>
              </a:xfrm>
              <a:prstGeom prst="rightBrace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F35D45F-3FAE-664D-ACAD-7DD226A47C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3825" y="2780447"/>
                <a:ext cx="901875" cy="0"/>
              </a:xfrm>
              <a:prstGeom prst="straightConnector1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288155-6FED-9A4B-8598-C5DACB68D725}"/>
                  </a:ext>
                </a:extLst>
              </p:cNvPr>
              <p:cNvSpPr/>
              <p:nvPr/>
            </p:nvSpPr>
            <p:spPr>
              <a:xfrm>
                <a:off x="2127035" y="2567866"/>
                <a:ext cx="9794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Query</a:t>
                </a:r>
                <a:endParaRPr 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7800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 statements or none are executed.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 integrity is always maintained.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Isolated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Transaction A can never affect Transaction B.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Durable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Changes that are committed by a transaction persist, even in an event of a system failure.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</p:spTree>
    <p:extLst>
      <p:ext uri="{BB962C8B-B14F-4D97-AF65-F5344CB8AC3E}">
        <p14:creationId xmlns:p14="http://schemas.microsoft.com/office/powerpoint/2010/main" val="23576737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21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14:cNvPr>
              <p14:cNvContentPartPr/>
              <p14:nvPr/>
            </p14:nvContentPartPr>
            <p14:xfrm>
              <a:off x="264038" y="2618753"/>
              <a:ext cx="1904040" cy="163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038" y="2582753"/>
                <a:ext cx="1939680" cy="17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2397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el 3"/>
          <p:cNvSpPr txBox="1">
            <a:spLocks noGrp="1"/>
          </p:cNvSpPr>
          <p:nvPr>
            <p:ph type="title"/>
          </p:nvPr>
        </p:nvSpPr>
        <p:spPr>
          <a:xfrm>
            <a:off x="1224021" y="2627934"/>
            <a:ext cx="5154201" cy="645844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Postgresql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378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2108472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Object-relational database management system (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RDBMS)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–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supports some object oriented features like table inheritance and function overloading.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– the database is structured to recognize relations among stored items of information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advanced open source.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at 1986 as project in University of California, last version 12 in Oct 2019.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postgresql*?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60B25F-55D0-C64F-AAB3-EFE204E36278}"/>
              </a:ext>
            </a:extLst>
          </p:cNvPr>
          <p:cNvSpPr/>
          <p:nvPr/>
        </p:nvSpPr>
        <p:spPr>
          <a:xfrm>
            <a:off x="7224075" y="1281134"/>
            <a:ext cx="2374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 aka Postgres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35D94-4AFF-D142-9E69-6FEAAA0043C0}"/>
              </a:ext>
            </a:extLst>
          </p:cNvPr>
          <p:cNvSpPr/>
          <p:nvPr/>
        </p:nvSpPr>
        <p:spPr>
          <a:xfrm>
            <a:off x="7438728" y="5711961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https://www.postgresql.org/about/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6CDCC-24AA-EC4A-BC89-A01788A8CC20}"/>
              </a:ext>
            </a:extLst>
          </p:cNvPr>
          <p:cNvSpPr/>
          <p:nvPr/>
        </p:nvSpPr>
        <p:spPr>
          <a:xfrm>
            <a:off x="7282233" y="5686904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0A6F0-9B1E-DA41-AF6E-4D0B0C90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42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2791950"/>
            <a:ext cx="4543632" cy="2129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(Primitives, Structured, Document)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Quite easy to use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Integrity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(PK, FK, Constraints)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Performance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(Indexing, Query planner/ optimizer, Table partitioning)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 err="1"/>
              <a:t>Postgresql</a:t>
            </a:r>
            <a:r>
              <a:rPr lang="en-US" dirty="0"/>
              <a:t> FEATURES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835EB1A-85ED-1349-B4FF-35DFB349F191}"/>
              </a:ext>
            </a:extLst>
          </p:cNvPr>
          <p:cNvSpPr txBox="1">
            <a:spLocks/>
          </p:cNvSpPr>
          <p:nvPr/>
        </p:nvSpPr>
        <p:spPr>
          <a:xfrm>
            <a:off x="5558319" y="2791951"/>
            <a:ext cx="4321293" cy="16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  <a:r>
              <a:rPr lang="en-GB" b="1" dirty="0"/>
              <a:t> </a:t>
            </a:r>
            <a:r>
              <a:rPr lang="en-GB" sz="1600" b="1" dirty="0"/>
              <a:t>(</a:t>
            </a:r>
            <a:r>
              <a:rPr lang="en-GB" sz="1600" dirty="0">
                <a:sym typeface="Calibri"/>
              </a:rPr>
              <a:t>Replication, Point-in-time-recovery</a:t>
            </a:r>
            <a:r>
              <a:rPr lang="en-GB" sz="1600" b="1" dirty="0"/>
              <a:t>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(Authentication, access-control system)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Extensible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Many extensions that provide additional functionality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ACID-compliant.</a:t>
            </a:r>
          </a:p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19883-619F-A046-BB4F-587EB3052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2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Extensibility: when needed you can add new types, functions, index types…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Redshift is based on 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Maintains data integrity 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Excellent for complex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Designed for extra-large database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Truly open-source (MySQL was by bought by Oracle)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Postgresql</a:t>
            </a:r>
            <a:r>
              <a:rPr lang="en-US" dirty="0"/>
              <a:t> is great?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2270B-3D93-E344-9C30-B889F70A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06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F6DF-3685-B84C-A773-21B5D7E2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980" y="563275"/>
            <a:ext cx="3818780" cy="80106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3" name="Picture 33" descr="Picture 33">
            <a:extLst>
              <a:ext uri="{FF2B5EF4-FFF2-40B4-BE49-F238E27FC236}">
                <a16:creationId xmlns:a16="http://schemas.microsoft.com/office/drawing/2014/main" id="{AF3C7EAA-A4D8-9C4B-85D2-41FE4B45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64" y="837404"/>
            <a:ext cx="1801373" cy="180137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98513F-2184-0046-B03B-4EB1C8BC1888}"/>
              </a:ext>
            </a:extLst>
          </p:cNvPr>
          <p:cNvSpPr txBox="1">
            <a:spLocks/>
          </p:cNvSpPr>
          <p:nvPr/>
        </p:nvSpPr>
        <p:spPr>
          <a:xfrm>
            <a:off x="4794980" y="2046648"/>
            <a:ext cx="7492269" cy="276470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590550" marR="0" indent="-1333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074419" marR="0" indent="-16001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549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066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to Databases 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RDBMS Databases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SQL &amp; PostgreSQL</a:t>
            </a:r>
          </a:p>
          <a:p>
            <a:pPr marL="1162050" lvl="1" indent="-571500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D5D9D-C8D1-B849-A1AD-A1421256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144" y="2922228"/>
            <a:ext cx="982433" cy="10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07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integrity is important.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need to execute complex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might need integration with other tools.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Use it when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2270B-3D93-E344-9C30-B889F70A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9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696E7581-4C52-B841-862A-AD1770947394}"/>
              </a:ext>
            </a:extLst>
          </p:cNvPr>
          <p:cNvSpPr txBox="1">
            <a:spLocks/>
          </p:cNvSpPr>
          <p:nvPr/>
        </p:nvSpPr>
        <p:spPr>
          <a:xfrm>
            <a:off x="797845" y="351957"/>
            <a:ext cx="9448781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Companies using postgresql in Production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A485D-04B9-7841-A653-80C1815B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08" y="1805918"/>
            <a:ext cx="1968500" cy="102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19BF8-33D7-C04E-B003-C825B6C7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39" y="3429000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2750F-45E2-D841-A72A-4FAB536E3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23" y="1953712"/>
            <a:ext cx="1090112" cy="1090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A003E8-9B88-D740-990D-224486B13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991" y="1586891"/>
            <a:ext cx="1955800" cy="102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D04BD-810C-9A4D-976D-74C243C9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28" y="3567396"/>
            <a:ext cx="24384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6CA38-15AA-8B46-A85C-4A831597E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91" y="2945096"/>
            <a:ext cx="1625600" cy="124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B14386-8099-754E-9CE3-0477F2663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541" y="4140200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77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deal with unstructured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is imperative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need simple setup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Not great when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120FD-66A6-7E48-8E01-60ADC68A1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640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48C3D6-DDD6-AC41-A7F8-E977A6B369F0}"/>
              </a:ext>
            </a:extLst>
          </p:cNvPr>
          <p:cNvSpPr txBox="1">
            <a:spLocks/>
          </p:cNvSpPr>
          <p:nvPr/>
        </p:nvSpPr>
        <p:spPr>
          <a:xfrm>
            <a:off x="2634712" y="2798841"/>
            <a:ext cx="6128554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set up 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together!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356E7-A53E-7C49-8516-5308A9C1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0EA1C1-C9B6-F048-8B2B-874499B0E44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52719" y="1366344"/>
            <a:ext cx="5086561" cy="117979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dive in!</a:t>
            </a:r>
          </a:p>
        </p:txBody>
      </p:sp>
    </p:spTree>
    <p:extLst>
      <p:ext uri="{BB962C8B-B14F-4D97-AF65-F5344CB8AC3E}">
        <p14:creationId xmlns:p14="http://schemas.microsoft.com/office/powerpoint/2010/main" val="15866126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83884" y="2328347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tructured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uery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007" y="494905"/>
            <a:ext cx="1200026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3079058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id, name, price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153F91-F611-3845-964B-174773385236}"/>
              </a:ext>
            </a:extLst>
          </p:cNvPr>
          <p:cNvCxnSpPr>
            <a:cxnSpLocks/>
          </p:cNvCxnSpPr>
          <p:nvPr/>
        </p:nvCxnSpPr>
        <p:spPr>
          <a:xfrm flipH="1" flipV="1">
            <a:off x="2946400" y="3587032"/>
            <a:ext cx="1960863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312994-0AF0-474A-BCD0-8D5F5AEBA7BC}"/>
              </a:ext>
            </a:extLst>
          </p:cNvPr>
          <p:cNvCxnSpPr>
            <a:cxnSpLocks/>
          </p:cNvCxnSpPr>
          <p:nvPr/>
        </p:nvCxnSpPr>
        <p:spPr>
          <a:xfrm flipV="1">
            <a:off x="4895974" y="3587032"/>
            <a:ext cx="2001537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F873B5C-672A-AA45-8692-503303DC59E1}"/>
              </a:ext>
            </a:extLst>
          </p:cNvPr>
          <p:cNvSpPr txBox="1">
            <a:spLocks/>
          </p:cNvSpPr>
          <p:nvPr/>
        </p:nvSpPr>
        <p:spPr>
          <a:xfrm>
            <a:off x="3680447" y="5116673"/>
            <a:ext cx="2453631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Keywords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F2C8-CE76-574B-801D-C74816A8F9AA}"/>
              </a:ext>
            </a:extLst>
          </p:cNvPr>
          <p:cNvCxnSpPr/>
          <p:nvPr/>
        </p:nvCxnSpPr>
        <p:spPr>
          <a:xfrm flipH="1" flipV="1">
            <a:off x="5113867" y="3646311"/>
            <a:ext cx="2133600" cy="14901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3B9034-12DF-464E-9D16-8CA9CE0A01F3}"/>
              </a:ext>
            </a:extLst>
          </p:cNvPr>
          <p:cNvCxnSpPr/>
          <p:nvPr/>
        </p:nvCxnSpPr>
        <p:spPr>
          <a:xfrm flipV="1">
            <a:off x="7247201" y="3568687"/>
            <a:ext cx="1196888" cy="1590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698BA86-CE25-F344-AD91-6D91BD06D407}"/>
              </a:ext>
            </a:extLst>
          </p:cNvPr>
          <p:cNvSpPr txBox="1">
            <a:spLocks/>
          </p:cNvSpPr>
          <p:nvPr/>
        </p:nvSpPr>
        <p:spPr>
          <a:xfrm>
            <a:off x="5654163" y="5102577"/>
            <a:ext cx="3356610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/ Parameters</a:t>
            </a:r>
          </a:p>
        </p:txBody>
      </p:sp>
    </p:spTree>
    <p:extLst>
      <p:ext uri="{BB962C8B-B14F-4D97-AF65-F5344CB8AC3E}">
        <p14:creationId xmlns:p14="http://schemas.microsoft.com/office/powerpoint/2010/main" val="189826325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62" y="494905"/>
            <a:ext cx="5588000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make a table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2202751"/>
            <a:ext cx="10140559" cy="245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&gt;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commission_date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04498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899ACA9-1AFD-2440-9935-79152F67AA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20374"/>
            <a:ext cx="10140559" cy="392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 types: char, varchar, and text.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Numeric: integer and float.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Temporal types: date, time, timestamp, and interval.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UUID for storing Universally Unique Identifiers.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hstore stores key-value pair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Special types such as network address and geometric data.</a:t>
            </a:r>
          </a:p>
        </p:txBody>
      </p:sp>
    </p:spTree>
    <p:extLst>
      <p:ext uri="{BB962C8B-B14F-4D97-AF65-F5344CB8AC3E}">
        <p14:creationId xmlns:p14="http://schemas.microsoft.com/office/powerpoint/2010/main" val="40363664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D46FC1E-7FE0-034A-9E1D-71FB9A77F46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3088595"/>
            <a:ext cx="10140559" cy="68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CRUD (Create, Read, Update, Delete) are the four basic functions you preform on a database</a:t>
            </a:r>
          </a:p>
          <a:p>
            <a:pPr marL="342900" indent="-342900" algn="ctr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997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account on Facebook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Posting a new picture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a new tweet on Twitter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37671BF-02A2-5447-BE99-87F695DDE1B1}"/>
              </a:ext>
            </a:extLst>
          </p:cNvPr>
          <p:cNvSpPr txBox="1">
            <a:spLocks/>
          </p:cNvSpPr>
          <p:nvPr/>
        </p:nvSpPr>
        <p:spPr>
          <a:xfrm>
            <a:off x="797845" y="4442886"/>
            <a:ext cx="8640445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INSERT INTO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(1172, ‘falcon’, 15, ‘2040-04-16’);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DF5B9-8339-7A43-A4E3-1548FE9FB6D7}"/>
              </a:ext>
            </a:extLst>
          </p:cNvPr>
          <p:cNvSpPr txBox="1"/>
          <p:nvPr/>
        </p:nvSpPr>
        <p:spPr>
          <a:xfrm>
            <a:off x="5338625" y="5132151"/>
            <a:ext cx="552453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must enter the values in the same order you used during the creation of the table!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6DEC343D-B31B-C643-9B49-370C1B47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60763">
            <a:off x="4219353" y="4667202"/>
            <a:ext cx="1134260" cy="13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01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4248290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FB2E4-D753-4F42-AE49-7397333A2655}"/>
              </a:ext>
            </a:extLst>
          </p:cNvPr>
          <p:cNvSpPr txBox="1"/>
          <p:nvPr/>
        </p:nvSpPr>
        <p:spPr>
          <a:xfrm>
            <a:off x="2992967" y="5491205"/>
            <a:ext cx="20531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 = All columns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40FE1A9F-ECF6-EF42-823B-523A26D1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3403" flipV="1">
            <a:off x="1962375" y="4614920"/>
            <a:ext cx="1134260" cy="13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77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451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build a web application, you’re going to have (a lot of) data to store.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data do these websites store?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Facebook (users, profiles, groups, events, buisness)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Twitter (users, tweets)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 (articles, comments)</a:t>
            </a:r>
          </a:p>
          <a:p>
            <a:pPr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2"/>
              </a:rPr>
              <a:t>https://www.imdb.com/search/name/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https://www.kaggle.com/rounakbanik/the-movies-dataset#movies_metadata.csv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30102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5456198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192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 | DESC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</p:spTree>
    <p:extLst>
      <p:ext uri="{BB962C8B-B14F-4D97-AF65-F5344CB8AC3E}">
        <p14:creationId xmlns:p14="http://schemas.microsoft.com/office/powerpoint/2010/main" val="263656014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2953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can be qualified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7742645-7F8F-CC4D-BAE7-BAA31830C409}"/>
              </a:ext>
            </a:extLst>
          </p:cNvPr>
          <p:cNvSpPr txBox="1">
            <a:spLocks/>
          </p:cNvSpPr>
          <p:nvPr/>
        </p:nvSpPr>
        <p:spPr>
          <a:xfrm>
            <a:off x="6096001" y="4420308"/>
            <a:ext cx="5890814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AND|OR|NOT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</p:spTree>
    <p:extLst>
      <p:ext uri="{BB962C8B-B14F-4D97-AF65-F5344CB8AC3E}">
        <p14:creationId xmlns:p14="http://schemas.microsoft.com/office/powerpoint/2010/main" val="379319116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‘eagle’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58-D52F-CA47-B067-707E5680C138}"/>
              </a:ext>
            </a:extLst>
          </p:cNvPr>
          <p:cNvSpPr/>
          <p:nvPr/>
        </p:nvSpPr>
        <p:spPr>
          <a:xfrm>
            <a:off x="3312098" y="549204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ABD848A1-843A-3B48-9712-C2C60F6A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9689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8357444" cy="89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= 200;</a:t>
            </a:r>
          </a:p>
        </p:txBody>
      </p:sp>
      <p:pic>
        <p:nvPicPr>
          <p:cNvPr id="7" name="Graphic 6" descr="Line arrow Slight curve">
            <a:extLst>
              <a:ext uri="{FF2B5EF4-FFF2-40B4-BE49-F238E27FC236}">
                <a16:creationId xmlns:a16="http://schemas.microsoft.com/office/drawing/2014/main" id="{6637B573-B614-4B45-9222-37C6E462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007963" y="4618241"/>
            <a:ext cx="1134260" cy="1408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BE958A-4AD7-3046-ADFF-C42780F9A548}"/>
              </a:ext>
            </a:extLst>
          </p:cNvPr>
          <p:cNvSpPr/>
          <p:nvPr/>
        </p:nvSpPr>
        <p:spPr>
          <a:xfrm>
            <a:off x="3175650" y="5263823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updates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7903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13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deletes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62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381650" cy="815740"/>
          </a:xfrm>
        </p:spPr>
        <p:txBody>
          <a:bodyPr>
            <a:normAutofit/>
          </a:bodyPr>
          <a:lstStyle/>
          <a:p>
            <a:r>
              <a:rPr lang="en-US" dirty="0"/>
              <a:t>Concepts: Relations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31326" y="2009348"/>
            <a:ext cx="9102022" cy="2675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Separate tables for separate data.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Users, products, orders, items, messages…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we also need relationship between these tables.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 make orders, and orders contain items.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5861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6B68E86-6A18-5C42-BFF2-9FE319A921C4}"/>
              </a:ext>
            </a:extLst>
          </p:cNvPr>
          <p:cNvSpPr txBox="1">
            <a:spLocks/>
          </p:cNvSpPr>
          <p:nvPr/>
        </p:nvSpPr>
        <p:spPr>
          <a:xfrm>
            <a:off x="2265538" y="3687937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A35F15-A7A5-184F-B2B2-128FDC465501}"/>
              </a:ext>
            </a:extLst>
          </p:cNvPr>
          <p:cNvGraphicFramePr>
            <a:graphicFrameLocks noGrp="1"/>
          </p:cNvGraphicFramePr>
          <p:nvPr/>
        </p:nvGraphicFramePr>
        <p:xfrm>
          <a:off x="496713" y="4128474"/>
          <a:ext cx="6575600" cy="14759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4887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446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D1C8682-ADA9-E343-9574-69DE8DBE1BF0}"/>
              </a:ext>
            </a:extLst>
          </p:cNvPr>
          <p:cNvSpPr txBox="1">
            <a:spLocks/>
          </p:cNvSpPr>
          <p:nvPr/>
        </p:nvSpPr>
        <p:spPr>
          <a:xfrm>
            <a:off x="2231662" y="1477160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1745941-AED5-FA40-95A0-CFA92D70C3EF}"/>
              </a:ext>
            </a:extLst>
          </p:cNvPr>
          <p:cNvGraphicFramePr>
            <a:graphicFrameLocks noGrp="1"/>
          </p:cNvGraphicFramePr>
          <p:nvPr/>
        </p:nvGraphicFramePr>
        <p:xfrm>
          <a:off x="1660522" y="1913004"/>
          <a:ext cx="3860796" cy="13351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3039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93039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2"/>
                        </a:rPr>
                        <a:t>dana@linkit.nl</a:t>
                      </a:r>
                      <a:r>
                        <a:rPr lang="en-US" sz="1400" dirty="0"/>
                        <a:t> 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74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3"/>
                        </a:rPr>
                        <a:t>meazer@linkit.nl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DDB1D9D-1526-5C4D-AC3E-A564223A2083}"/>
              </a:ext>
            </a:extLst>
          </p:cNvPr>
          <p:cNvSpPr txBox="1">
            <a:spLocks/>
          </p:cNvSpPr>
          <p:nvPr/>
        </p:nvSpPr>
        <p:spPr>
          <a:xfrm>
            <a:off x="8291295" y="2521964"/>
            <a:ext cx="2149871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6AEFE4-C993-7548-8F0D-AE4C6F4ECDD7}"/>
              </a:ext>
            </a:extLst>
          </p:cNvPr>
          <p:cNvGraphicFramePr>
            <a:graphicFrameLocks noGrp="1"/>
          </p:cNvGraphicFramePr>
          <p:nvPr/>
        </p:nvGraphicFramePr>
        <p:xfrm>
          <a:off x="7416800" y="2946400"/>
          <a:ext cx="3649134" cy="13126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1637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</a:tblGrid>
              <a:tr h="3353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user_id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product_id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603A20B8-C7AD-6142-A685-3D45CD8BBE5C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</p:spTree>
    <p:extLst>
      <p:ext uri="{BB962C8B-B14F-4D97-AF65-F5344CB8AC3E}">
        <p14:creationId xmlns:p14="http://schemas.microsoft.com/office/powerpoint/2010/main" val="30821610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29838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1986"/>
              </p:ext>
            </p:extLst>
          </p:nvPr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</p:spTree>
    <p:extLst>
      <p:ext uri="{BB962C8B-B14F-4D97-AF65-F5344CB8AC3E}">
        <p14:creationId xmlns:p14="http://schemas.microsoft.com/office/powerpoint/2010/main" val="9432360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34C037-0C4C-594E-839E-9822F55E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135465"/>
              </p:ext>
            </p:extLst>
          </p:nvPr>
        </p:nvGraphicFramePr>
        <p:xfrm>
          <a:off x="4259979" y="4847779"/>
          <a:ext cx="951978" cy="1650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989">
                  <a:extLst>
                    <a:ext uri="{9D8B030D-6E8A-4147-A177-3AD203B41FA5}">
                      <a16:colId xmlns:a16="http://schemas.microsoft.com/office/drawing/2014/main" val="2217284394"/>
                    </a:ext>
                  </a:extLst>
                </a:gridCol>
                <a:gridCol w="475989">
                  <a:extLst>
                    <a:ext uri="{9D8B030D-6E8A-4147-A177-3AD203B41FA5}">
                      <a16:colId xmlns:a16="http://schemas.microsoft.com/office/drawing/2014/main" val="1179863604"/>
                    </a:ext>
                  </a:extLst>
                </a:gridCol>
              </a:tblGrid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15701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3492517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84922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429491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4041644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009309"/>
                  </a:ext>
                </a:extLst>
              </a:tr>
            </a:tbl>
          </a:graphicData>
        </a:graphic>
      </p:graphicFrame>
      <p:pic>
        <p:nvPicPr>
          <p:cNvPr id="16" name="Graphic 15" descr="Images">
            <a:extLst>
              <a:ext uri="{FF2B5EF4-FFF2-40B4-BE49-F238E27FC236}">
                <a16:creationId xmlns:a16="http://schemas.microsoft.com/office/drawing/2014/main" id="{10450B79-9B74-C644-8190-28C203B2B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4329" y="5045715"/>
            <a:ext cx="697232" cy="697232"/>
          </a:xfrm>
          <a:prstGeom prst="rect">
            <a:avLst/>
          </a:prstGeom>
        </p:spPr>
      </p:pic>
      <p:pic>
        <p:nvPicPr>
          <p:cNvPr id="18" name="Graphic 17" descr="Volume">
            <a:extLst>
              <a:ext uri="{FF2B5EF4-FFF2-40B4-BE49-F238E27FC236}">
                <a16:creationId xmlns:a16="http://schemas.microsoft.com/office/drawing/2014/main" id="{883DA854-6F1A-E94A-B8E3-43777044B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4042" y="6096807"/>
            <a:ext cx="598118" cy="598118"/>
          </a:xfrm>
          <a:prstGeom prst="rect">
            <a:avLst/>
          </a:prstGeom>
        </p:spPr>
      </p:pic>
      <p:pic>
        <p:nvPicPr>
          <p:cNvPr id="20" name="Graphic 19" descr="Presentation with media">
            <a:extLst>
              <a:ext uri="{FF2B5EF4-FFF2-40B4-BE49-F238E27FC236}">
                <a16:creationId xmlns:a16="http://schemas.microsoft.com/office/drawing/2014/main" id="{5C31516B-7F82-4E4E-AFF7-03B66A01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9311" y="5399811"/>
            <a:ext cx="697232" cy="697232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C0C4B795-DEBB-E04E-895D-1437846B2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1491" y="5879970"/>
            <a:ext cx="598118" cy="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556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39374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/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F239-2F24-974E-9E50-1F6B912E1218}"/>
              </a:ext>
            </a:extLst>
          </p:cNvPr>
          <p:cNvSpPr/>
          <p:nvPr/>
        </p:nvSpPr>
        <p:spPr>
          <a:xfrm>
            <a:off x="9342694" y="3155551"/>
            <a:ext cx="1491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8608554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0AD7699-A228-4743-BC6A-14888B36227D}"/>
              </a:ext>
            </a:extLst>
          </p:cNvPr>
          <p:cNvSpPr txBox="1">
            <a:spLocks/>
          </p:cNvSpPr>
          <p:nvPr/>
        </p:nvSpPr>
        <p:spPr>
          <a:xfrm>
            <a:off x="598013" y="1467877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One-to-Many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E99FDF3-E080-944B-8AE0-960D915B0137}"/>
              </a:ext>
            </a:extLst>
          </p:cNvPr>
          <p:cNvSpPr txBox="1">
            <a:spLocks/>
          </p:cNvSpPr>
          <p:nvPr/>
        </p:nvSpPr>
        <p:spPr>
          <a:xfrm>
            <a:off x="490833" y="2087837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0F2D070-8C77-B045-8B51-82606AF684A7}"/>
              </a:ext>
            </a:extLst>
          </p:cNvPr>
          <p:cNvSpPr txBox="1">
            <a:spLocks/>
          </p:cNvSpPr>
          <p:nvPr/>
        </p:nvSpPr>
        <p:spPr>
          <a:xfrm>
            <a:off x="2142549" y="2087837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65F2B6F6-8C3A-734D-9DC4-39857EA47F8D}"/>
              </a:ext>
            </a:extLst>
          </p:cNvPr>
          <p:cNvSpPr txBox="1">
            <a:spLocks/>
          </p:cNvSpPr>
          <p:nvPr/>
        </p:nvSpPr>
        <p:spPr>
          <a:xfrm>
            <a:off x="585020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2C52AD3-E056-4D45-8B34-1111C1F065BF}"/>
              </a:ext>
            </a:extLst>
          </p:cNvPr>
          <p:cNvSpPr txBox="1">
            <a:spLocks/>
          </p:cNvSpPr>
          <p:nvPr/>
        </p:nvSpPr>
        <p:spPr>
          <a:xfrm>
            <a:off x="2316812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B4D72BB-F86D-4149-B76F-FFB8CCC6324E}"/>
              </a:ext>
            </a:extLst>
          </p:cNvPr>
          <p:cNvSpPr txBox="1">
            <a:spLocks/>
          </p:cNvSpPr>
          <p:nvPr/>
        </p:nvSpPr>
        <p:spPr>
          <a:xfrm>
            <a:off x="585020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5AE2AC44-153C-744F-93B8-58E64A9A7BF8}"/>
              </a:ext>
            </a:extLst>
          </p:cNvPr>
          <p:cNvSpPr txBox="1">
            <a:spLocks/>
          </p:cNvSpPr>
          <p:nvPr/>
        </p:nvSpPr>
        <p:spPr>
          <a:xfrm>
            <a:off x="2316812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D5F0AA69-C33A-A640-BF2B-DFF4C436A07B}"/>
              </a:ext>
            </a:extLst>
          </p:cNvPr>
          <p:cNvSpPr txBox="1">
            <a:spLocks/>
          </p:cNvSpPr>
          <p:nvPr/>
        </p:nvSpPr>
        <p:spPr>
          <a:xfrm>
            <a:off x="1973215" y="3858722"/>
            <a:ext cx="1907822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5638BC-D941-D747-B15F-3AC8859BA299}"/>
              </a:ext>
            </a:extLst>
          </p:cNvPr>
          <p:cNvCxnSpPr>
            <a:endCxn id="20" idx="3"/>
          </p:cNvCxnSpPr>
          <p:nvPr/>
        </p:nvCxnSpPr>
        <p:spPr>
          <a:xfrm flipH="1" flipV="1">
            <a:off x="1740025" y="2825113"/>
            <a:ext cx="57678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7C2AC5A0-B6B2-C04B-ADD2-3A50D65FDFC0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3EA98-5761-C34F-B4EE-1465FD81857F}"/>
              </a:ext>
            </a:extLst>
          </p:cNvPr>
          <p:cNvSpPr/>
          <p:nvPr/>
        </p:nvSpPr>
        <p:spPr>
          <a:xfrm>
            <a:off x="350729" y="4869138"/>
            <a:ext cx="4421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User may have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zero, one or many products in his orders.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3B69313-9AB8-B547-905F-A59393602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64443"/>
              </p:ext>
            </p:extLst>
          </p:nvPr>
        </p:nvGraphicFramePr>
        <p:xfrm>
          <a:off x="5160719" y="2112636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7CE153E-D17A-3643-8115-CFCADDC2D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31301"/>
              </p:ext>
            </p:extLst>
          </p:nvPr>
        </p:nvGraphicFramePr>
        <p:xfrm>
          <a:off x="5160718" y="4163380"/>
          <a:ext cx="5937342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product_id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99.7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156.4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11.2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9593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5422836B-9E31-FC43-81E3-C0B6F2F0E92F}"/>
              </a:ext>
            </a:extLst>
          </p:cNvPr>
          <p:cNvSpPr txBox="1">
            <a:spLocks/>
          </p:cNvSpPr>
          <p:nvPr/>
        </p:nvSpPr>
        <p:spPr>
          <a:xfrm>
            <a:off x="1450311" y="1554250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Many-to-Many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572ABD3-50C5-5C42-B858-B63A1FD7B912}"/>
              </a:ext>
            </a:extLst>
          </p:cNvPr>
          <p:cNvSpPr txBox="1">
            <a:spLocks/>
          </p:cNvSpPr>
          <p:nvPr/>
        </p:nvSpPr>
        <p:spPr>
          <a:xfrm>
            <a:off x="530332" y="217421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906EC8B-7385-6E41-8B77-C1EBDE4D8F2F}"/>
              </a:ext>
            </a:extLst>
          </p:cNvPr>
          <p:cNvSpPr txBox="1">
            <a:spLocks/>
          </p:cNvSpPr>
          <p:nvPr/>
        </p:nvSpPr>
        <p:spPr>
          <a:xfrm>
            <a:off x="3875381" y="217421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1DC6C82C-0819-1F4B-AEBC-130224E8DDA5}"/>
              </a:ext>
            </a:extLst>
          </p:cNvPr>
          <p:cNvSpPr txBox="1">
            <a:spLocks/>
          </p:cNvSpPr>
          <p:nvPr/>
        </p:nvSpPr>
        <p:spPr>
          <a:xfrm>
            <a:off x="624519" y="2753512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DDF85EC-70DA-D145-A9E9-12AA89F38697}"/>
              </a:ext>
            </a:extLst>
          </p:cNvPr>
          <p:cNvSpPr txBox="1">
            <a:spLocks/>
          </p:cNvSpPr>
          <p:nvPr/>
        </p:nvSpPr>
        <p:spPr>
          <a:xfrm>
            <a:off x="4049644" y="274222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2EF651BB-3842-FC45-9C79-B3FC2465EEC0}"/>
              </a:ext>
            </a:extLst>
          </p:cNvPr>
          <p:cNvSpPr txBox="1">
            <a:spLocks/>
          </p:cNvSpPr>
          <p:nvPr/>
        </p:nvSpPr>
        <p:spPr>
          <a:xfrm>
            <a:off x="624519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43889810-A5F2-DA47-A9CA-1AD4F3298EF9}"/>
              </a:ext>
            </a:extLst>
          </p:cNvPr>
          <p:cNvSpPr txBox="1">
            <a:spLocks/>
          </p:cNvSpPr>
          <p:nvPr/>
        </p:nvSpPr>
        <p:spPr>
          <a:xfrm>
            <a:off x="4049644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05E02595-3B8D-984D-958C-5E55D049D90E}"/>
              </a:ext>
            </a:extLst>
          </p:cNvPr>
          <p:cNvSpPr txBox="1">
            <a:spLocks/>
          </p:cNvSpPr>
          <p:nvPr/>
        </p:nvSpPr>
        <p:spPr>
          <a:xfrm>
            <a:off x="2100204" y="2157275"/>
            <a:ext cx="1662290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811229F4-AF84-2143-AF58-7477C1C2859A}"/>
              </a:ext>
            </a:extLst>
          </p:cNvPr>
          <p:cNvSpPr txBox="1">
            <a:spLocks/>
          </p:cNvSpPr>
          <p:nvPr/>
        </p:nvSpPr>
        <p:spPr>
          <a:xfrm>
            <a:off x="2172170" y="2747939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61130BFF-7707-604C-AD2C-1582CED50FEF}"/>
              </a:ext>
            </a:extLst>
          </p:cNvPr>
          <p:cNvSpPr txBox="1">
            <a:spLocks/>
          </p:cNvSpPr>
          <p:nvPr/>
        </p:nvSpPr>
        <p:spPr>
          <a:xfrm>
            <a:off x="2151171" y="3302906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FFA5B7-F72D-E747-9828-819DA734A5C2}"/>
              </a:ext>
            </a:extLst>
          </p:cNvPr>
          <p:cNvCxnSpPr>
            <a:stCxn id="43" idx="1"/>
            <a:endCxn id="34" idx="3"/>
          </p:cNvCxnSpPr>
          <p:nvPr/>
        </p:nvCxnSpPr>
        <p:spPr>
          <a:xfrm flipH="1">
            <a:off x="1779524" y="2917202"/>
            <a:ext cx="392646" cy="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F09A77-3A5E-B045-8065-D3F7D53EE256}"/>
              </a:ext>
            </a:extLst>
          </p:cNvPr>
          <p:cNvCxnSpPr>
            <a:cxnSpLocks/>
            <a:stCxn id="44" idx="3"/>
            <a:endCxn id="35" idx="1"/>
          </p:cNvCxnSpPr>
          <p:nvPr/>
        </p:nvCxnSpPr>
        <p:spPr>
          <a:xfrm flipV="1">
            <a:off x="3692106" y="2911486"/>
            <a:ext cx="357538" cy="56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E94C605E-606C-AD4B-8F08-986D66612618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41A67-FDA1-3147-9870-57FEFBB695B1}"/>
              </a:ext>
            </a:extLst>
          </p:cNvPr>
          <p:cNvSpPr/>
          <p:nvPr/>
        </p:nvSpPr>
        <p:spPr>
          <a:xfrm>
            <a:off x="350729" y="4217786"/>
            <a:ext cx="57452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some cases, you may need multiple instances on both sides of the relationship.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each user can have multiple promotion coupons. And each promotion can be applied to multiple users.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C0E3927-FBD5-CF4E-A156-5622C76E2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039"/>
              </p:ext>
            </p:extLst>
          </p:nvPr>
        </p:nvGraphicFramePr>
        <p:xfrm>
          <a:off x="6726469" y="1511388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F4C65B4-041F-4D45-861D-2AEC91036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96701"/>
              </p:ext>
            </p:extLst>
          </p:nvPr>
        </p:nvGraphicFramePr>
        <p:xfrm>
          <a:off x="6726469" y="2941579"/>
          <a:ext cx="3958228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6F820AF-54EC-9C47-B499-77A0ED4CA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46861"/>
              </p:ext>
            </p:extLst>
          </p:nvPr>
        </p:nvGraphicFramePr>
        <p:xfrm>
          <a:off x="6726469" y="4683043"/>
          <a:ext cx="3958228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17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231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5986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65025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67475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20413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column(s) that make the primary key cannot contain duplicate or null values.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97845" y="3429000"/>
            <a:ext cx="6946333" cy="214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PRIMARY KEY,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commssion_date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98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9398341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ensures rows in one table have corresponding rows in another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helps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your Tables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have to be unique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null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C750D2-2259-7F4F-A6E3-6EC6F5D9DD70}"/>
              </a:ext>
            </a:extLst>
          </p:cNvPr>
          <p:cNvCxnSpPr/>
          <p:nvPr/>
        </p:nvCxnSpPr>
        <p:spPr>
          <a:xfrm>
            <a:off x="5185775" y="2993721"/>
            <a:ext cx="1333552" cy="0"/>
          </a:xfrm>
          <a:prstGeom prst="straightConnector1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563A14-F2CA-D944-A55A-597EEC17F3E8}"/>
              </a:ext>
            </a:extLst>
          </p:cNvPr>
          <p:cNvSpPr/>
          <p:nvPr/>
        </p:nvSpPr>
        <p:spPr>
          <a:xfrm>
            <a:off x="6593301" y="2737836"/>
            <a:ext cx="122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0415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9623810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combine rows from two or more tables based on a common field between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common field are typically the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 of the first table 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columns of the second table.</a:t>
            </a:r>
          </a:p>
        </p:txBody>
      </p:sp>
    </p:spTree>
    <p:extLst>
      <p:ext uri="{BB962C8B-B14F-4D97-AF65-F5344CB8AC3E}">
        <p14:creationId xmlns:p14="http://schemas.microsoft.com/office/powerpoint/2010/main" val="140395025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8233694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common type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 result set that contains row in the left table that match with the row in the right table. </a:t>
            </a:r>
          </a:p>
        </p:txBody>
      </p:sp>
    </p:spTree>
    <p:extLst>
      <p:ext uri="{BB962C8B-B14F-4D97-AF65-F5344CB8AC3E}">
        <p14:creationId xmlns:p14="http://schemas.microsoft.com/office/powerpoint/2010/main" val="34509137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50521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91826"/>
              </p:ext>
            </p:extLst>
          </p:nvPr>
        </p:nvGraphicFramePr>
        <p:xfrm>
          <a:off x="4104362" y="5190955"/>
          <a:ext cx="466385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55162"/>
              </p:ext>
            </p:extLst>
          </p:nvPr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202152"/>
              </p:ext>
            </p:extLst>
          </p:nvPr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02386"/>
              </p:ext>
            </p:extLst>
          </p:nvPr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827896"/>
              </p:ext>
            </p:extLst>
          </p:nvPr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FD741B8-9D58-F34D-93B6-428A6DC1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47" y="4542862"/>
            <a:ext cx="1776025" cy="12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64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209E7-F792-2940-A7E4-954A5E905C94}"/>
              </a:ext>
            </a:extLst>
          </p:cNvPr>
          <p:cNvSpPr/>
          <p:nvPr/>
        </p:nvSpPr>
        <p:spPr>
          <a:xfrm>
            <a:off x="2073087" y="5375499"/>
            <a:ext cx="2486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Management Systems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EF2F0FD0-AFB7-EB4A-B3D4-032A0A184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33822" flipV="1">
            <a:off x="4626016" y="4930205"/>
            <a:ext cx="1134260" cy="12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33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6856839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(basket_a), with the matching rows in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right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1894120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18990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76377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93A386F-CB22-8044-A426-361F18B1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58" y="4522498"/>
            <a:ext cx="1680003" cy="12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124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445418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with the matching rows in the left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left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2597746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400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8A8AEE-4807-B24A-8C66-4C017AF3F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10085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9645D88-B6E2-6648-9DAA-C0F21CC6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114" y="4419033"/>
            <a:ext cx="1823704" cy="13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904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82052" cy="815740"/>
          </a:xfrm>
        </p:spPr>
        <p:txBody>
          <a:bodyPr>
            <a:normAutofit/>
          </a:bodyPr>
          <a:lstStyle/>
          <a:p>
            <a:r>
              <a:rPr lang="en-US" dirty="0"/>
              <a:t>Concepts: outer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 and from the right table (basket_b).</a:t>
            </a:r>
          </a:p>
        </p:txBody>
      </p:sp>
    </p:spTree>
    <p:extLst>
      <p:ext uri="{BB962C8B-B14F-4D97-AF65-F5344CB8AC3E}">
        <p14:creationId xmlns:p14="http://schemas.microsoft.com/office/powerpoint/2010/main" val="203165449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2352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315200" y="1853766"/>
            <a:ext cx="429387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347465" flipV="1">
            <a:off x="9013695" y="3795758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85049"/>
              </p:ext>
            </p:extLst>
          </p:nvPr>
        </p:nvGraphicFramePr>
        <p:xfrm>
          <a:off x="1257003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76089"/>
              </p:ext>
            </p:extLst>
          </p:nvPr>
        </p:nvGraphicFramePr>
        <p:xfrm>
          <a:off x="4238198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295079"/>
              </p:ext>
            </p:extLst>
          </p:nvPr>
        </p:nvGraphicFramePr>
        <p:xfrm>
          <a:off x="1548692" y="163038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69845"/>
              </p:ext>
            </p:extLst>
          </p:nvPr>
        </p:nvGraphicFramePr>
        <p:xfrm>
          <a:off x="4494390" y="1632476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basket_b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7307BD-A65B-C846-A1DA-AAC71836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21155"/>
              </p:ext>
            </p:extLst>
          </p:nvPr>
        </p:nvGraphicFramePr>
        <p:xfrm>
          <a:off x="4189710" y="4215302"/>
          <a:ext cx="4663852" cy="24464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83122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777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E189856-4B86-8F48-AE5D-19D97019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03" y="4424399"/>
            <a:ext cx="1624325" cy="11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279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More 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100;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‘%fa%’;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5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10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60F62-20B6-B443-BAC5-5F569C2E25A8}"/>
              </a:ext>
            </a:extLst>
          </p:cNvPr>
          <p:cNvGrpSpPr/>
          <p:nvPr/>
        </p:nvGrpSpPr>
        <p:grpSpPr>
          <a:xfrm>
            <a:off x="6675863" y="3729373"/>
            <a:ext cx="5721481" cy="1273559"/>
            <a:chOff x="6625760" y="1872566"/>
            <a:chExt cx="5721481" cy="1273559"/>
          </a:xfrm>
        </p:grpSpPr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C59FEBE1-7D46-C54F-B62B-9471A4AE6842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DISTINCT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9A5F3E71-FBA5-E24E-9690-9C28708FE1F4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DISTINCT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02606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9978844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Sql: database management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ALTER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table_name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DROP|ADD|RENAME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COLUMN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column_name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TYPE;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 DATABASE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RENAME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DROP DATABASE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databse_name;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8882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Aggregation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38286" y="1834988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SUM(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 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MIN/MAX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MIN(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C9501-A4B6-584F-BB4D-BB8584B3751E}"/>
              </a:ext>
            </a:extLst>
          </p:cNvPr>
          <p:cNvGrpSpPr/>
          <p:nvPr/>
        </p:nvGrpSpPr>
        <p:grpSpPr>
          <a:xfrm>
            <a:off x="6663337" y="3729373"/>
            <a:ext cx="5721481" cy="1273559"/>
            <a:chOff x="6625760" y="1872566"/>
            <a:chExt cx="5721481" cy="1273559"/>
          </a:xfrm>
        </p:grpSpPr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83A4A977-C475-B842-8A85-417B1F949CFE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AVG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2137C3EB-9843-2B42-A660-242A44C85F8B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AVG(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3318196" y="5609144"/>
            <a:ext cx="486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 over the entire table. 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331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GROUP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2108472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629090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COUNT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931326" y="1435905"/>
            <a:ext cx="7529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if you want to aggregate only part of the data?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9BEC2B5-BF40-0948-A3CA-D58216629BB8}"/>
              </a:ext>
            </a:extLst>
          </p:cNvPr>
          <p:cNvSpPr txBox="1">
            <a:spLocks/>
          </p:cNvSpPr>
          <p:nvPr/>
        </p:nvSpPr>
        <p:spPr>
          <a:xfrm>
            <a:off x="786556" y="4038395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188B13B5-14BE-AD4E-A450-6A004DDCC2BC}"/>
              </a:ext>
            </a:extLst>
          </p:cNvPr>
          <p:cNvSpPr txBox="1">
            <a:spLocks/>
          </p:cNvSpPr>
          <p:nvPr/>
        </p:nvSpPr>
        <p:spPr>
          <a:xfrm>
            <a:off x="797846" y="458773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MAX(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MAX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MAX(crew_size) &gt; 20;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1BE097-1D41-6749-BF36-B5988A3D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28180"/>
              </p:ext>
            </p:extLst>
          </p:nvPr>
        </p:nvGraphicFramePr>
        <p:xfrm>
          <a:off x="7705200" y="2473970"/>
          <a:ext cx="1813560" cy="1945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25793">
                  <a:extLst>
                    <a:ext uri="{9D8B030D-6E8A-4147-A177-3AD203B41FA5}">
                      <a16:colId xmlns:a16="http://schemas.microsoft.com/office/drawing/2014/main" val="1959123508"/>
                    </a:ext>
                  </a:extLst>
                </a:gridCol>
                <a:gridCol w="1187767">
                  <a:extLst>
                    <a:ext uri="{9D8B030D-6E8A-4147-A177-3AD203B41FA5}">
                      <a16:colId xmlns:a16="http://schemas.microsoft.com/office/drawing/2014/main" val="7485219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COUNT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crew_size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5280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302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20386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35314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2050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865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90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68EDF5C5-A1CC-1747-8CEB-514B61354FE7}"/>
              </a:ext>
            </a:extLst>
          </p:cNvPr>
          <p:cNvSpPr txBox="1"/>
          <p:nvPr/>
        </p:nvSpPr>
        <p:spPr>
          <a:xfrm>
            <a:off x="1734070" y="437016"/>
            <a:ext cx="9448780" cy="316240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: "A Quiet Place",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year</a:t>
            </a:r>
            <a:r>
              <a:rPr lang="en-US" dirty="0">
                <a:latin typeface="Courier New"/>
                <a:cs typeface="Courier New"/>
              </a:rPr>
              <a:t>: 2018,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roles</a:t>
            </a:r>
            <a:r>
              <a:rPr lang="en-US" dirty="0">
                <a:latin typeface="Courier New"/>
                <a:cs typeface="Courier New"/>
              </a:rPr>
              <a:t>: [ 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{ name: "Evelyn Abbott",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  actor: {name: "Emily Blunt", born: 1983}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},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{ name: "Lee Abbott",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  actor: {name: "John Krasinski", born: 1979}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}]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0F01B7D1-B3C8-2D42-96F3-41141A5D3A6D}"/>
              </a:ext>
            </a:extLst>
          </p:cNvPr>
          <p:cNvSpPr txBox="1"/>
          <p:nvPr/>
        </p:nvSpPr>
        <p:spPr>
          <a:xfrm>
            <a:off x="1736158" y="3659412"/>
            <a:ext cx="9448780" cy="231858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: "A Quiet Place",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year</a:t>
            </a:r>
            <a:r>
              <a:rPr lang="en-US" dirty="0">
                <a:latin typeface="Courier New"/>
                <a:cs typeface="Courier New"/>
              </a:rPr>
              <a:t>: 2018,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roles</a:t>
            </a:r>
            <a:r>
              <a:rPr lang="en-US" dirty="0">
                <a:latin typeface="Courier New"/>
                <a:cs typeface="Courier New"/>
              </a:rPr>
              <a:t>: [ 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  { name: "Evelyn Abbott", actor: 1145125},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  { name: "Lee Abbott", actor: 221217 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              ]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4408227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0F637-DDF6-E049-BA45-E53C4146BF79}"/>
              </a:ext>
            </a:extLst>
          </p:cNvPr>
          <p:cNvSpPr/>
          <p:nvPr/>
        </p:nvSpPr>
        <p:spPr>
          <a:xfrm>
            <a:off x="7377829" y="4260408"/>
            <a:ext cx="3256768" cy="63726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4A7FB-BE29-A34E-9F5F-3FA534EE15EC}"/>
              </a:ext>
            </a:extLst>
          </p:cNvPr>
          <p:cNvSpPr/>
          <p:nvPr/>
        </p:nvSpPr>
        <p:spPr>
          <a:xfrm>
            <a:off x="1027134" y="1640381"/>
            <a:ext cx="3056351" cy="777148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subqueries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54849B6-0061-5340-BA9D-9874720CCF67}"/>
              </a:ext>
            </a:extLst>
          </p:cNvPr>
          <p:cNvSpPr txBox="1">
            <a:spLocks/>
          </p:cNvSpPr>
          <p:nvPr/>
        </p:nvSpPr>
        <p:spPr>
          <a:xfrm>
            <a:off x="786556" y="1739744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AVG(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film;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A5B1E0C-7DFB-5C4F-BA85-76EBF4B68627}"/>
              </a:ext>
            </a:extLst>
          </p:cNvPr>
          <p:cNvSpPr txBox="1">
            <a:spLocks/>
          </p:cNvSpPr>
          <p:nvPr/>
        </p:nvSpPr>
        <p:spPr>
          <a:xfrm>
            <a:off x="786555" y="2751215"/>
            <a:ext cx="5721481" cy="3486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film_id,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FROM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WHERE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rental_rate &gt; 2.98;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460BC-D4C7-584E-B78C-8727C06BCEC1}"/>
              </a:ext>
            </a:extLst>
          </p:cNvPr>
          <p:cNvSpPr/>
          <p:nvPr/>
        </p:nvSpPr>
        <p:spPr>
          <a:xfrm>
            <a:off x="6004143" y="1739744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film_id,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 &gt; (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	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AVG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(rental_rate)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);</a:t>
            </a:r>
          </a:p>
        </p:txBody>
      </p:sp>
    </p:spTree>
    <p:extLst>
      <p:ext uri="{BB962C8B-B14F-4D97-AF65-F5344CB8AC3E}">
        <p14:creationId xmlns:p14="http://schemas.microsoft.com/office/powerpoint/2010/main" val="178205537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5A414-2DC5-E543-A14C-FFFFCA231037}"/>
              </a:ext>
            </a:extLst>
          </p:cNvPr>
          <p:cNvSpPr/>
          <p:nvPr/>
        </p:nvSpPr>
        <p:spPr>
          <a:xfrm>
            <a:off x="931325" y="1435905"/>
            <a:ext cx="9765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view allows the result of a query to be accessed as if it were a table.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E65ABED-D008-344D-87D5-4317E93F7E0F}"/>
              </a:ext>
            </a:extLst>
          </p:cNvPr>
          <p:cNvSpPr txBox="1">
            <a:spLocks/>
          </p:cNvSpPr>
          <p:nvPr/>
        </p:nvSpPr>
        <p:spPr>
          <a:xfrm>
            <a:off x="786556" y="2304223"/>
            <a:ext cx="5721481" cy="115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query;</a:t>
            </a:r>
          </a:p>
          <a:p>
            <a:pPr hangingPunct="1"/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6038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21B0E-A56F-7249-827C-8E83C7380D6D}"/>
              </a:ext>
            </a:extLst>
          </p:cNvPr>
          <p:cNvSpPr/>
          <p:nvPr/>
        </p:nvSpPr>
        <p:spPr>
          <a:xfrm>
            <a:off x="931325" y="1636321"/>
            <a:ext cx="976590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GROUP BY if you want to apply an aggregate function to subsets of rows. It reduces the number of rows.</a:t>
            </a: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aggregate functions, a window function operates on a set of rows. However, it does not reduce the number of rows returned by the query.</a:t>
            </a:r>
          </a:p>
        </p:txBody>
      </p:sp>
    </p:spTree>
    <p:extLst>
      <p:ext uri="{BB962C8B-B14F-4D97-AF65-F5344CB8AC3E}">
        <p14:creationId xmlns:p14="http://schemas.microsoft.com/office/powerpoint/2010/main" val="384852488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AVG (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OVER (PARTITION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CC344-92FB-664D-B299-C256549D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32" y="1991638"/>
            <a:ext cx="4611203" cy="24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197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ROW_NUMBER () OVER (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     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ORDER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B5FA0-481C-064A-B6CB-352FB7CE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19" y="2422332"/>
            <a:ext cx="4016371" cy="22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877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634711" y="2798841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Python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9D7B-1B62-E447-9552-332DBAD4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114" y="5133528"/>
            <a:ext cx="1076325" cy="100079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F0E4819-CC63-E140-A284-BB296F935D09}"/>
              </a:ext>
            </a:extLst>
          </p:cNvPr>
          <p:cNvSpPr txBox="1">
            <a:spLocks/>
          </p:cNvSpPr>
          <p:nvPr/>
        </p:nvSpPr>
        <p:spPr>
          <a:xfrm>
            <a:off x="9667443" y="5309734"/>
            <a:ext cx="885070" cy="73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B251F-C386-3649-AF6E-022157EB5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7890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Native Python driver for PostgreSQL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Documentation: </a:t>
            </a:r>
            <a:r>
              <a:rPr lang="en-US" dirty="0">
                <a:hlinkClick r:id="rId2"/>
              </a:rPr>
              <a:t>http://initd.org/psycopg/docs/ 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repo: </a:t>
            </a:r>
            <a:r>
              <a:rPr lang="en-US" dirty="0">
                <a:hlinkClick r:id="rId3"/>
              </a:rPr>
              <a:t>https://github.com/psycopg/psycopg2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Nice tutorial: </a:t>
            </a:r>
            <a:r>
              <a:rPr lang="en-US" dirty="0">
                <a:hlinkClick r:id="rId4"/>
              </a:rPr>
              <a:t>https://pynative.com/python-postgresql-tutorial/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4784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FEFD8-6148-8C4C-82E1-7DB215E510F5}"/>
              </a:ext>
            </a:extLst>
          </p:cNvPr>
          <p:cNvSpPr/>
          <p:nvPr/>
        </p:nvSpPr>
        <p:spPr>
          <a:xfrm>
            <a:off x="5764871" y="4320142"/>
            <a:ext cx="2920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cursor object 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execute queries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81533E-1900-A148-BAE2-BD3E0A47F1F4}"/>
              </a:ext>
            </a:extLst>
          </p:cNvPr>
          <p:cNvSpPr/>
          <p:nvPr/>
        </p:nvSpPr>
        <p:spPr>
          <a:xfrm>
            <a:off x="5764871" y="2674470"/>
            <a:ext cx="2155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connection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4947ECA-0B14-8746-A54C-C52B56DA3606}"/>
              </a:ext>
            </a:extLst>
          </p:cNvPr>
          <p:cNvSpPr/>
          <p:nvPr/>
        </p:nvSpPr>
        <p:spPr>
          <a:xfrm>
            <a:off x="5313041" y="2295043"/>
            <a:ext cx="404002" cy="1097408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EDAC0-AE21-BB43-855B-59DD31D9F385}"/>
              </a:ext>
            </a:extLst>
          </p:cNvPr>
          <p:cNvSpPr/>
          <p:nvPr/>
        </p:nvSpPr>
        <p:spPr>
          <a:xfrm>
            <a:off x="395082" y="1449458"/>
            <a:ext cx="5119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connection = psycopg2.connect(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"sysadmin"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”jgrij8953@#29"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"127.0.0.1"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"5432"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postgres_db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cursor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connection.cursor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 PostgreSQL version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"SELECT version();"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record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cursor.fetchone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"You are connected to - 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\n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64A7E2-583E-C843-9148-8C0AC67BBA41}"/>
              </a:ext>
            </a:extLst>
          </p:cNvPr>
          <p:cNvSpPr/>
          <p:nvPr/>
        </p:nvSpPr>
        <p:spPr>
          <a:xfrm>
            <a:off x="5313041" y="3971394"/>
            <a:ext cx="404002" cy="1220716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39588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9F4DB5-A65F-574B-8E0E-6561DCBEBCE1}"/>
              </a:ext>
            </a:extLst>
          </p:cNvPr>
          <p:cNvSpPr/>
          <p:nvPr/>
        </p:nvSpPr>
        <p:spPr>
          <a:xfrm>
            <a:off x="6179508" y="2633234"/>
            <a:ext cx="215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catch exceptions and close the connection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DE300A0-B8CD-AD42-A9F1-E020EDBD016E}"/>
              </a:ext>
            </a:extLst>
          </p:cNvPr>
          <p:cNvSpPr/>
          <p:nvPr/>
        </p:nvSpPr>
        <p:spPr>
          <a:xfrm>
            <a:off x="5775506" y="1919619"/>
            <a:ext cx="404002" cy="1950451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BB0F4-EC44-A048-8110-9957A8DD6D6F}"/>
              </a:ext>
            </a:extLst>
          </p:cNvPr>
          <p:cNvSpPr/>
          <p:nvPr/>
        </p:nvSpPr>
        <p:spPr>
          <a:xfrm>
            <a:off x="516150" y="1821754"/>
            <a:ext cx="6275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(Exception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psycopg2.Error)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 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"Error while connecting to PostgreSQL"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Closing database connection.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(connection):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"PostgreSQL connection is closed"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296005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BASIC CRUD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5248B-EE4E-B74A-9054-3017EF4C9A5D}"/>
              </a:ext>
            </a:extLst>
          </p:cNvPr>
          <p:cNvSpPr/>
          <p:nvPr/>
        </p:nvSpPr>
        <p:spPr>
          <a:xfrm>
            <a:off x="579699" y="1706460"/>
            <a:ext cx="6339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'''CREATE TABLE mobile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(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PRIMARY KEY 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 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'''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"Table created successfully in PostgreSQL 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C57D6-E67D-D048-965F-B985355B3D7A}"/>
              </a:ext>
            </a:extLst>
          </p:cNvPr>
          <p:cNvSpPr/>
          <p:nvPr/>
        </p:nvSpPr>
        <p:spPr>
          <a:xfrm>
            <a:off x="600718" y="4008532"/>
            <a:ext cx="9762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"""INSERT INTO mobile (ID, MODEL, PRICE) VALUES (%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s,%s,%s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)"""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'One Plus 6'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count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cursor.rowcount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 (count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"Record inserted successfully into mobile table"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66900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CC3F73-4CD9-9343-B8B3-5CD47DF9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1175"/>
              </p:ext>
            </p:extLst>
          </p:nvPr>
        </p:nvGraphicFramePr>
        <p:xfrm>
          <a:off x="5561551" y="3370813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born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John Krasinski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Emily Blunt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1983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13DE73-4915-D84E-9A8B-507EA9E71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56412"/>
              </p:ext>
            </p:extLst>
          </p:nvPr>
        </p:nvGraphicFramePr>
        <p:xfrm>
          <a:off x="7290147" y="299997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82E661B-96C9-CC4F-A6A1-407DADA62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38327"/>
              </p:ext>
            </p:extLst>
          </p:nvPr>
        </p:nvGraphicFramePr>
        <p:xfrm>
          <a:off x="2597058" y="1095247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movie_id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actor_id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Evelyn Abbott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Lee Abbott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2BB205-5D5F-DC43-8D6C-C7AC72D5C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32558"/>
              </p:ext>
            </p:extLst>
          </p:nvPr>
        </p:nvGraphicFramePr>
        <p:xfrm>
          <a:off x="4325654" y="724407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664EB7-E370-4A4B-A93A-2D33185E3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87599"/>
              </p:ext>
            </p:extLst>
          </p:nvPr>
        </p:nvGraphicFramePr>
        <p:xfrm>
          <a:off x="394565" y="3375163"/>
          <a:ext cx="3974928" cy="66174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Quiet Place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26E64D5-EBB8-6C40-ACDC-6A23E927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03167"/>
              </p:ext>
            </p:extLst>
          </p:nvPr>
        </p:nvGraphicFramePr>
        <p:xfrm>
          <a:off x="1133607" y="300432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Movie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37609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763250" y="2697404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create our first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application!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6E3681-E9B3-834B-9113-026D89A2A845}"/>
              </a:ext>
            </a:extLst>
          </p:cNvPr>
          <p:cNvSpPr txBox="1">
            <a:spLocks/>
          </p:cNvSpPr>
          <p:nvPr/>
        </p:nvSpPr>
        <p:spPr>
          <a:xfrm>
            <a:off x="2042994" y="4270340"/>
            <a:ext cx="8106012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Go to:</a:t>
            </a:r>
          </a:p>
          <a:p>
            <a:pPr algn="ctr" hangingPunct="1"/>
            <a:r>
              <a:rPr lang="en-US" sz="2800">
                <a:hlinkClick r:id="rId2"/>
              </a:rPr>
              <a:t>https://github.com/Dzvezdana/introduction-to-postgresql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62598-8885-B049-B14F-3984F745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83" y="5236150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933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Interested to learn more?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4023F-80FA-D44E-BC59-9572D6612EC5}"/>
              </a:ext>
            </a:extLst>
          </p:cNvPr>
          <p:cNvSpPr/>
          <p:nvPr/>
        </p:nvSpPr>
        <p:spPr>
          <a:xfrm>
            <a:off x="711198" y="3604078"/>
            <a:ext cx="9234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https://www.postgresql.org/docs/10/tutorial-inheritance.html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https://www.postgresql.org/docs/9.1/sql-createfunction.html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https://towardsdatascience.com/5-mistakes-when-writing-sql-queries-b34ce31fcbe4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https://medium.com/timescale/why-sql-beating-nosql-what-this-means-for-future-of-data-time-series-database-348b777b847a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https://towardsdatascience.com/sql-cheat-sheet-for-interviews-6e5981fa797b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34CC7-3B23-204A-ABC5-C2CB3C2801FC}"/>
              </a:ext>
            </a:extLst>
          </p:cNvPr>
          <p:cNvSpPr/>
          <p:nvPr/>
        </p:nvSpPr>
        <p:spPr>
          <a:xfrm>
            <a:off x="711198" y="1651714"/>
            <a:ext cx="92343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things that are important, but we didn’t cover: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Inheritance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Query optimization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Database modeling	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Cap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8D05-7215-FD43-A6F6-CDD942AA2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309" y="1504562"/>
            <a:ext cx="1880201" cy="28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102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41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Management Systems are responsible for managing the safe storage of data.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(people or applications) input data into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(relations) in the database or retrieve data from it.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table is a named collection of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Each row of a given table has the same set of named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each column has a specific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D7AB87-5F01-B742-ADB0-C6287BDAF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73089"/>
              </p:ext>
            </p:extLst>
          </p:nvPr>
        </p:nvGraphicFramePr>
        <p:xfrm>
          <a:off x="5561551" y="5374973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born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John Krasinski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Emily Blunt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1983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5257E9-66EB-984E-B85F-5DE90A519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62804"/>
              </p:ext>
            </p:extLst>
          </p:nvPr>
        </p:nvGraphicFramePr>
        <p:xfrm>
          <a:off x="7290147" y="500413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9592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FE20C2-CE87-994B-8149-946CA8F396C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281027" y="1447811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FDB188B-04EC-794B-BE5A-D09D79687ABE}"/>
              </a:ext>
            </a:extLst>
          </p:cNvPr>
          <p:cNvSpPr txBox="1">
            <a:spLocks/>
          </p:cNvSpPr>
          <p:nvPr/>
        </p:nvSpPr>
        <p:spPr>
          <a:xfrm>
            <a:off x="4281027" y="2102979"/>
            <a:ext cx="3591434" cy="50797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 (Columns)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98C3AC26-F921-0E46-8D43-27C66717BAA0}"/>
              </a:ext>
            </a:extLst>
          </p:cNvPr>
          <p:cNvSpPr txBox="1">
            <a:spLocks/>
          </p:cNvSpPr>
          <p:nvPr/>
        </p:nvSpPr>
        <p:spPr>
          <a:xfrm>
            <a:off x="4281027" y="2758147"/>
            <a:ext cx="3591434" cy="507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 (Rows)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4281027" y="3710077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2035F3-62F3-2D45-9DBD-AA590FB6C195}"/>
              </a:ext>
            </a:extLst>
          </p:cNvPr>
          <p:cNvCxnSpPr>
            <a:stCxn id="13" idx="1"/>
            <a:endCxn id="19" idx="1"/>
          </p:cNvCxnSpPr>
          <p:nvPr/>
        </p:nvCxnSpPr>
        <p:spPr>
          <a:xfrm rot="10800000" flipV="1">
            <a:off x="4281027" y="1701798"/>
            <a:ext cx="12700" cy="2262266"/>
          </a:xfrm>
          <a:prstGeom prst="bentConnector3">
            <a:avLst>
              <a:gd name="adj1" fmla="val 500000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84029"/>
              </p:ext>
            </p:extLst>
          </p:nvPr>
        </p:nvGraphicFramePr>
        <p:xfrm>
          <a:off x="2063543" y="4229340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5B896DF-4E95-1E42-BE1D-8F8A129E2C22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1796933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4C4BED-231B-F448-B8A4-5283C2AF9E56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2192044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51119B5-6C3B-A84B-9D0D-DE7F0809DF28}"/>
              </a:ext>
            </a:extLst>
          </p:cNvPr>
          <p:cNvCxnSpPr/>
          <p:nvPr/>
        </p:nvCxnSpPr>
        <p:spPr>
          <a:xfrm rot="10800000" flipV="1">
            <a:off x="10190306" y="4965657"/>
            <a:ext cx="790225" cy="712653"/>
          </a:xfrm>
          <a:prstGeom prst="bentConnector3">
            <a:avLst>
              <a:gd name="adj1" fmla="val 2857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A4C4E1B-D0DF-0041-828D-B74BE5616302}"/>
              </a:ext>
            </a:extLst>
          </p:cNvPr>
          <p:cNvCxnSpPr>
            <a:stCxn id="15" idx="1"/>
          </p:cNvCxnSpPr>
          <p:nvPr/>
        </p:nvCxnSpPr>
        <p:spPr>
          <a:xfrm rot="10800000" flipV="1">
            <a:off x="2063543" y="2356965"/>
            <a:ext cx="2217484" cy="2045701"/>
          </a:xfrm>
          <a:prstGeom prst="bentConnector3">
            <a:avLst>
              <a:gd name="adj1" fmla="val 13043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934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17930</TotalTime>
  <Words>3670</Words>
  <Application>Microsoft Macintosh PowerPoint</Application>
  <PresentationFormat>Widescreen</PresentationFormat>
  <Paragraphs>881</Paragraphs>
  <Slides>72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Constantia</vt:lpstr>
      <vt:lpstr>Corbel</vt:lpstr>
      <vt:lpstr>Courier New</vt:lpstr>
      <vt:lpstr>LINKIT</vt:lpstr>
      <vt:lpstr>PowerPoint Presentation</vt:lpstr>
      <vt:lpstr>Outline</vt:lpstr>
      <vt:lpstr>data</vt:lpstr>
      <vt:lpstr>What’s a database?</vt:lpstr>
      <vt:lpstr>What’s a database?</vt:lpstr>
      <vt:lpstr>PowerPoint Presentation</vt:lpstr>
      <vt:lpstr>PowerPoint Presentation</vt:lpstr>
      <vt:lpstr>What’s RDBMS?</vt:lpstr>
      <vt:lpstr>RDBMS Structure</vt:lpstr>
      <vt:lpstr>RDBMS Structure</vt:lpstr>
      <vt:lpstr>RDBMS Structure</vt:lpstr>
      <vt:lpstr>What’s RDBMS?</vt:lpstr>
      <vt:lpstr>What’s RDBMS?</vt:lpstr>
      <vt:lpstr>Popular RDBMS</vt:lpstr>
      <vt:lpstr>Popular RDBMS</vt:lpstr>
      <vt:lpstr>Postgresql</vt:lpstr>
      <vt:lpstr>What’s postgresql*?</vt:lpstr>
      <vt:lpstr>Postgresql FEATURES</vt:lpstr>
      <vt:lpstr>Why Postgresql is great?</vt:lpstr>
      <vt:lpstr>Use it when</vt:lpstr>
      <vt:lpstr>PowerPoint Presentation</vt:lpstr>
      <vt:lpstr>Not great when </vt:lpstr>
      <vt:lpstr>PowerPoint Presentation</vt:lpstr>
      <vt:lpstr>SQL</vt:lpstr>
      <vt:lpstr>Let’s make a table</vt:lpstr>
      <vt:lpstr>Data types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Concepts: keys</vt:lpstr>
      <vt:lpstr>Concepts: keys</vt:lpstr>
      <vt:lpstr>Concepts: keys</vt:lpstr>
      <vt:lpstr>Concepts: keys</vt:lpstr>
      <vt:lpstr>Concepts: Joins</vt:lpstr>
      <vt:lpstr>Concepts: Inner Join</vt:lpstr>
      <vt:lpstr>Concepts: Inner Join</vt:lpstr>
      <vt:lpstr>Concepts: Left Join</vt:lpstr>
      <vt:lpstr>Concepts: Left Joins</vt:lpstr>
      <vt:lpstr>Concepts: Right Joins</vt:lpstr>
      <vt:lpstr>Concepts: right Join</vt:lpstr>
      <vt:lpstr>Concepts: outer Join</vt:lpstr>
      <vt:lpstr>Concepts: right Join</vt:lpstr>
      <vt:lpstr>More Sql</vt:lpstr>
      <vt:lpstr>More Sql: database management</vt:lpstr>
      <vt:lpstr>More Sql: Aggregation</vt:lpstr>
      <vt:lpstr>More Sql: GROUP</vt:lpstr>
      <vt:lpstr>Advanced Sql: subqueries</vt:lpstr>
      <vt:lpstr>Advanced Sql: views</vt:lpstr>
      <vt:lpstr>Advanced Sql: windows</vt:lpstr>
      <vt:lpstr>Advanced Sql: windows</vt:lpstr>
      <vt:lpstr>Advanced Sql: windows</vt:lpstr>
      <vt:lpstr>PowerPoint Presentation</vt:lpstr>
      <vt:lpstr>Psycopg2</vt:lpstr>
      <vt:lpstr>Psycopg2: connection</vt:lpstr>
      <vt:lpstr>Psycopg2: connection</vt:lpstr>
      <vt:lpstr>Psycopg2: BASIC CRUD</vt:lpstr>
      <vt:lpstr>PowerPoint Presentation</vt:lpstr>
      <vt:lpstr>Interested to learn more?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 </dc:title>
  <cp:lastModifiedBy>Meazer Moti</cp:lastModifiedBy>
  <cp:revision>178</cp:revision>
  <dcterms:modified xsi:type="dcterms:W3CDTF">2020-01-31T13:54:36Z</dcterms:modified>
</cp:coreProperties>
</file>